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4"/>
  </p:notesMasterIdLst>
  <p:sldIdLst>
    <p:sldId id="426" r:id="rId2"/>
    <p:sldId id="480" r:id="rId3"/>
    <p:sldId id="477" r:id="rId4"/>
    <p:sldId id="476" r:id="rId5"/>
    <p:sldId id="478" r:id="rId6"/>
    <p:sldId id="450" r:id="rId7"/>
    <p:sldId id="451" r:id="rId8"/>
    <p:sldId id="453" r:id="rId9"/>
    <p:sldId id="455" r:id="rId10"/>
    <p:sldId id="456" r:id="rId11"/>
    <p:sldId id="457" r:id="rId12"/>
    <p:sldId id="463" r:id="rId13"/>
    <p:sldId id="465" r:id="rId14"/>
    <p:sldId id="464" r:id="rId15"/>
    <p:sldId id="475" r:id="rId16"/>
    <p:sldId id="452" r:id="rId17"/>
    <p:sldId id="454" r:id="rId18"/>
    <p:sldId id="460" r:id="rId19"/>
    <p:sldId id="467" r:id="rId20"/>
    <p:sldId id="495" r:id="rId21"/>
    <p:sldId id="496" r:id="rId22"/>
    <p:sldId id="485" r:id="rId23"/>
    <p:sldId id="486" r:id="rId24"/>
    <p:sldId id="490" r:id="rId25"/>
    <p:sldId id="487" r:id="rId26"/>
    <p:sldId id="488" r:id="rId27"/>
    <p:sldId id="489" r:id="rId28"/>
    <p:sldId id="462" r:id="rId29"/>
    <p:sldId id="466" r:id="rId30"/>
    <p:sldId id="468" r:id="rId31"/>
    <p:sldId id="473" r:id="rId32"/>
    <p:sldId id="43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s Gerardo Baeza Castro" initials="LGBC" lastIdx="1" clrIdx="0">
    <p:extLst>
      <p:ext uri="{19B8F6BF-5375-455C-9EA6-DF929625EA0E}">
        <p15:presenceInfo xmlns:p15="http://schemas.microsoft.com/office/powerpoint/2012/main" userId="Luis Gerardo Baeza Castro" providerId="None"/>
      </p:ext>
    </p:extLst>
  </p:cmAuthor>
  <p:cmAuthor id="2" name="JUAN MANUEL VAZQUEZ JIMENEZ" initials="JJ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B2F6"/>
    <a:srgbClr val="000099"/>
    <a:srgbClr val="000000"/>
    <a:srgbClr val="70AD47"/>
    <a:srgbClr val="FFFFFF"/>
    <a:srgbClr val="B17ED8"/>
    <a:srgbClr val="E9EBF5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2" autoAdjust="0"/>
    <p:restoredTop sz="79353" autoAdjust="0"/>
  </p:normalViewPr>
  <p:slideViewPr>
    <p:cSldViewPr snapToGrid="0" showGuides="1">
      <p:cViewPr varScale="1">
        <p:scale>
          <a:sx n="97" d="100"/>
          <a:sy n="97" d="100"/>
        </p:scale>
        <p:origin x="13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3T21:37:39.501" idx="1">
    <p:pos x="10" y="10"/>
    <p:text>aquí se explica algún ejemplo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7-03T21:37:39.501" idx="1">
    <p:pos x="10" y="10"/>
    <p:text>aquí se explica algún ejemplo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DD9A5-BFE2-4E43-B001-2CD7325F67C6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00EBA-3D38-44DD-9893-76CBF3786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01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/>
            <a:r>
              <a:rPr lang="en-US" dirty="0"/>
              <a:t>§</a:t>
            </a:r>
            <a:r>
              <a:rPr lang="en-US" dirty="0" err="1"/>
              <a:t>Externalizar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 de </a:t>
            </a:r>
            <a:r>
              <a:rPr lang="en-US" dirty="0" err="1"/>
              <a:t>cálculo</a:t>
            </a:r>
            <a:r>
              <a:rPr lang="en-US" dirty="0"/>
              <a:t> </a:t>
            </a:r>
            <a:r>
              <a:rPr lang="en-US" dirty="0" err="1"/>
              <a:t>intensivo</a:t>
            </a:r>
          </a:p>
          <a:p>
            <a:pPr marL="182880"/>
            <a:r>
              <a:rPr lang="en-US" dirty="0"/>
              <a:t>§Acceder </a:t>
            </a:r>
            <a:r>
              <a:rPr lang="en-US" dirty="0" err="1"/>
              <a:t>fácilmente</a:t>
            </a:r>
            <a:r>
              <a:rPr lang="en-US" dirty="0"/>
              <a:t> a la </a:t>
            </a:r>
            <a:r>
              <a:rPr lang="en-US" dirty="0" err="1"/>
              <a:t>lógica</a:t>
            </a:r>
            <a:r>
              <a:rPr lang="en-US" dirty="0"/>
              <a:t> por </a:t>
            </a:r>
            <a:r>
              <a:rPr lang="en-US" dirty="0" err="1"/>
              <a:t>parte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endParaRPr lang="en-US" dirty="0" err="1">
              <a:cs typeface="Calibri"/>
            </a:endParaRPr>
          </a:p>
          <a:p>
            <a:pPr marL="182880"/>
            <a:r>
              <a:rPr lang="en-US" dirty="0"/>
              <a:t>§</a:t>
            </a:r>
            <a:r>
              <a:rPr lang="en-US" dirty="0" err="1"/>
              <a:t>Implementación</a:t>
            </a:r>
            <a:r>
              <a:rPr lang="en-US" dirty="0"/>
              <a:t> de </a:t>
            </a:r>
            <a:r>
              <a:rPr lang="en-US" dirty="0" err="1"/>
              <a:t>microservicios</a:t>
            </a:r>
            <a:r>
              <a:rPr lang="en-US" dirty="0"/>
              <a:t> sin </a:t>
            </a:r>
            <a:r>
              <a:rPr lang="en-US" dirty="0" err="1"/>
              <a:t>servidor</a:t>
            </a:r>
            <a:endParaRPr lang="en-US" dirty="0" err="1">
              <a:cs typeface="Calibri"/>
            </a:endParaRPr>
          </a:p>
          <a:p>
            <a:pPr marL="182880"/>
            <a:r>
              <a:rPr lang="en-US" dirty="0"/>
              <a:t>§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 web o APIs.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00EBA-3D38-44DD-9893-76CBF37860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1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/>
            <a:r>
              <a:rPr lang="en-US" dirty="0"/>
              <a:t>§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códigos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una base de </a:t>
            </a:r>
            <a:r>
              <a:rPr lang="en-US" dirty="0" err="1"/>
              <a:t>datos</a:t>
            </a:r>
            <a:r>
              <a:rPr lang="en-US" dirty="0"/>
              <a:t> es </a:t>
            </a:r>
            <a:r>
              <a:rPr lang="en-US" dirty="0" err="1"/>
              <a:t>modificada</a:t>
            </a:r>
          </a:p>
          <a:p>
            <a:pPr marL="182880"/>
            <a:r>
              <a:rPr lang="en-US" dirty="0"/>
              <a:t>§</a:t>
            </a:r>
            <a:r>
              <a:rPr lang="en-US" dirty="0" err="1"/>
              <a:t>Automatizar</a:t>
            </a:r>
            <a:r>
              <a:rPr lang="en-US" dirty="0"/>
              <a:t> </a:t>
            </a:r>
            <a:r>
              <a:rPr lang="en-US" dirty="0" err="1"/>
              <a:t>fácilmente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la </a:t>
            </a:r>
            <a:r>
              <a:rPr lang="en-US" dirty="0" err="1"/>
              <a:t>normalización</a:t>
            </a:r>
            <a:r>
              <a:rPr lang="en-US" dirty="0"/>
              <a:t> de audio</a:t>
            </a:r>
            <a:endParaRPr lang="en-US" dirty="0">
              <a:cs typeface="Calibri"/>
            </a:endParaRPr>
          </a:p>
          <a:p>
            <a:pPr marL="182880"/>
            <a:r>
              <a:rPr lang="en-US" dirty="0"/>
              <a:t>§ </a:t>
            </a:r>
            <a:r>
              <a:rPr lang="en-US" dirty="0" err="1"/>
              <a:t>Rotación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ruido</a:t>
            </a:r>
            <a:endParaRPr lang="en-US" dirty="0" err="1">
              <a:cs typeface="Calibri"/>
            </a:endParaRPr>
          </a:p>
          <a:p>
            <a:pPr marL="182880"/>
            <a:r>
              <a:rPr lang="en-US" dirty="0"/>
              <a:t>§ Procesamiento de video.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00EBA-3D38-44DD-9893-76CBF37860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97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 algn="just"/>
            <a:r>
              <a:rPr lang="en-US" dirty="0"/>
              <a:t>§</a:t>
            </a:r>
            <a:r>
              <a:rPr lang="en-US" dirty="0" err="1"/>
              <a:t>Facilita</a:t>
            </a:r>
            <a:r>
              <a:rPr lang="en-US" dirty="0"/>
              <a:t> la </a:t>
            </a:r>
            <a:r>
              <a:rPr lang="en-US" dirty="0" err="1"/>
              <a:t>implementación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conversacionales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chatbots, </a:t>
            </a:r>
            <a:r>
              <a:rPr lang="en-US" dirty="0" err="1"/>
              <a:t>mediante</a:t>
            </a:r>
            <a:r>
              <a:rPr lang="en-US" dirty="0"/>
              <a:t> el </a:t>
            </a:r>
            <a:r>
              <a:rPr lang="en-US" dirty="0" err="1"/>
              <a:t>envío</a:t>
            </a:r>
            <a:r>
              <a:rPr lang="en-US" dirty="0"/>
              <a:t> de </a:t>
            </a:r>
            <a:r>
              <a:rPr lang="en-US" dirty="0" err="1"/>
              <a:t>mensaje</a:t>
            </a:r>
            <a:r>
              <a:rPr lang="en-US" dirty="0"/>
              <a:t> a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funciones</a:t>
            </a:r>
            <a:r>
              <a:rPr lang="en-US" dirty="0"/>
              <a:t>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00EBA-3D38-44DD-9893-76CBF37860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08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 algn="just"/>
            <a:r>
              <a:rPr lang="en-US" dirty="0"/>
              <a:t>§</a:t>
            </a:r>
            <a:r>
              <a:rPr lang="en-US" dirty="0" err="1"/>
              <a:t>Facilita</a:t>
            </a:r>
            <a:r>
              <a:rPr lang="en-US" dirty="0"/>
              <a:t> 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o personas en </a:t>
            </a:r>
            <a:r>
              <a:rPr lang="en-US" dirty="0" err="1"/>
              <a:t>imágenes</a:t>
            </a:r>
            <a:r>
              <a:rPr lang="en-US" dirty="0"/>
              <a:t> o videos, y el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ingresado</a:t>
            </a:r>
            <a:r>
              <a:rPr lang="en-US" dirty="0"/>
              <a:t>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00EBA-3D38-44DD-9893-76CBF37860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33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/>
            <a:r>
              <a:rPr lang="en-US" dirty="0"/>
              <a:t>§</a:t>
            </a:r>
            <a:r>
              <a:rPr lang="en-US" dirty="0" err="1"/>
              <a:t>Reaccionar</a:t>
            </a:r>
            <a:r>
              <a:rPr lang="en-US" dirty="0"/>
              <a:t> a los </a:t>
            </a:r>
            <a:r>
              <a:rPr lang="en-US" dirty="0" err="1"/>
              <a:t>cambios</a:t>
            </a:r>
            <a:r>
              <a:rPr lang="en-US" dirty="0"/>
              <a:t> de </a:t>
            </a:r>
            <a:r>
              <a:rPr lang="en-US" dirty="0" err="1"/>
              <a:t>estado</a:t>
            </a:r>
            <a:r>
              <a:rPr lang="en-US" dirty="0"/>
              <a:t> o </a:t>
            </a:r>
            <a:r>
              <a:rPr lang="en-US" dirty="0" err="1"/>
              <a:t>conforme</a:t>
            </a:r>
            <a:r>
              <a:rPr lang="en-US" dirty="0"/>
              <a:t> a los </a:t>
            </a:r>
            <a:r>
              <a:rPr lang="en-US" dirty="0" err="1"/>
              <a:t>datos</a:t>
            </a:r>
            <a:r>
              <a:rPr lang="en-US" dirty="0"/>
              <a:t> de un sensor es </a:t>
            </a:r>
            <a:r>
              <a:rPr lang="en-US" dirty="0" err="1"/>
              <a:t>facilitado</a:t>
            </a:r>
            <a:r>
              <a:rPr lang="en-US" dirty="0"/>
              <a:t> por Watson IoT Platform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00EBA-3D38-44DD-9893-76CBF37860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21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 algn="just"/>
            <a:r>
              <a:rPr lang="en-US" dirty="0"/>
              <a:t>§Permite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reaccionar</a:t>
            </a:r>
            <a:r>
              <a:rPr lang="en-US" dirty="0"/>
              <a:t> </a:t>
            </a:r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</a:t>
            </a:r>
            <a:r>
              <a:rPr lang="en-US" dirty="0" err="1"/>
              <a:t>mensajes</a:t>
            </a:r>
            <a:r>
              <a:rPr lang="en-US" dirty="0"/>
              <a:t>, </a:t>
            </a:r>
            <a:r>
              <a:rPr lang="en-US" dirty="0" err="1"/>
              <a:t>datos</a:t>
            </a:r>
            <a:r>
              <a:rPr lang="en-US" dirty="0"/>
              <a:t> a gran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recién</a:t>
            </a:r>
            <a:r>
              <a:rPr lang="en-US" dirty="0"/>
              <a:t> </a:t>
            </a:r>
            <a:r>
              <a:rPr lang="en-US" dirty="0" err="1"/>
              <a:t>adquiridos</a:t>
            </a:r>
            <a:r>
              <a:rPr lang="en-US" dirty="0"/>
              <a:t>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00EBA-3D38-44DD-9893-76CBF37860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5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027" y="323158"/>
            <a:ext cx="2848241" cy="218212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97027" y="675091"/>
            <a:ext cx="11367685" cy="4754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667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027" y="718937"/>
            <a:ext cx="11367685" cy="387735"/>
          </a:xfr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133" b="1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0460166" y="6356352"/>
            <a:ext cx="679687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01767" y="6557985"/>
            <a:ext cx="10058400" cy="243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667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27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027" y="323158"/>
            <a:ext cx="2848241" cy="2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2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733" y="-13546"/>
            <a:ext cx="12259733" cy="6901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917" y="320164"/>
            <a:ext cx="2862149" cy="2201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7062" y="6496749"/>
            <a:ext cx="477055" cy="183483"/>
          </a:xfrm>
          <a:prstGeom prst="rect">
            <a:avLst/>
          </a:prstGeom>
        </p:spPr>
      </p:pic>
      <p:pic>
        <p:nvPicPr>
          <p:cNvPr id="8" name="Picture 7" descr="DBG-logo-05.png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057" y="3100721"/>
            <a:ext cx="2780947" cy="5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72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40" eaLnBrk="0" fontAlgn="base" hangingPunct="0">
              <a:spcBef>
                <a:spcPct val="0"/>
              </a:spcBef>
              <a:spcAft>
                <a:spcPct val="0"/>
              </a:spcAft>
            </a:pPr>
            <a:fld id="{96C7BA20-B0D9-6C43-AC31-E035C058BE2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HelvNeue Light for IBM"/>
              </a:rPr>
              <a:pPr defTabSz="1219140" eaLnBrk="0" fontAlgn="base" hangingPunct="0">
                <a:spcBef>
                  <a:spcPct val="0"/>
                </a:spcBef>
                <a:spcAft>
                  <a:spcPct val="0"/>
                </a:spcAft>
              </a:pPr>
              <a:t>5/21/19</a:t>
            </a:fld>
            <a:endParaRPr lang="en-US">
              <a:solidFill>
                <a:prstClr val="black">
                  <a:tint val="75000"/>
                </a:prstClr>
              </a:solidFill>
              <a:latin typeface="HelvNeue Light for IBM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HelvNeue Light for IBM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4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HelvNeue Light for IBM"/>
              </a:rPr>
              <a:pPr defTabSz="121914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HelvNeue Light for IBM"/>
            </a:endParaRPr>
          </a:p>
        </p:txBody>
      </p:sp>
      <p:pic>
        <p:nvPicPr>
          <p:cNvPr id="8" name="Picture 7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A2DF4BA-7BCB-4841-B751-453E43ABB2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337" y="6443067"/>
            <a:ext cx="706797" cy="1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10" r:id="rId2"/>
    <p:sldLayoutId id="2147483705" r:id="rId3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orient="horz" pos="1176" userDrawn="1">
          <p15:clr>
            <a:srgbClr val="F26B43"/>
          </p15:clr>
        </p15:guide>
        <p15:guide id="4" pos="3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docs/cli?topic=cloud-cli-ibmcloud-cli" TargetMode="External"/><Relationship Id="rId2" Type="http://schemas.openxmlformats.org/officeDocument/2006/relationships/hyperlink" Target="https://ibm.biz/HackapaloozaWorkshopCDMX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onality-insights-demo.ng.bluemix.net/" TargetMode="External"/><Relationship Id="rId7" Type="http://schemas.openxmlformats.org/officeDocument/2006/relationships/hyperlink" Target="https://visual-recognition-demo.ng.bluemix.net/" TargetMode="External"/><Relationship Id="rId2" Type="http://schemas.openxmlformats.org/officeDocument/2006/relationships/hyperlink" Target="https://www.thenorthface.com/x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ural-language-classifier-demo.ng.bluemix.net/" TargetMode="External"/><Relationship Id="rId5" Type="http://schemas.openxmlformats.org/officeDocument/2006/relationships/hyperlink" Target="https://www.vox.com/policy-and-politics/2018/1/30/16953472/state-of-the-union-transcript" TargetMode="External"/><Relationship Id="rId4" Type="http://schemas.openxmlformats.org/officeDocument/2006/relationships/hyperlink" Target="https://tone-analyzer-demo.ng.bluemix.ne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IBM cloud png">
            <a:extLst>
              <a:ext uri="{FF2B5EF4-FFF2-40B4-BE49-F238E27FC236}">
                <a16:creationId xmlns:a16="http://schemas.microsoft.com/office/drawing/2014/main" id="{54B88AF6-612D-400D-9F89-E6543495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" y="97473"/>
            <a:ext cx="114300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487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FE2A69BE-6BCA-40BC-8BE6-3586FF8E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12" y="742931"/>
            <a:ext cx="8225050" cy="54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29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782A29-28E5-4197-A667-970FD44C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98" y="-466605"/>
            <a:ext cx="9026856" cy="4458880"/>
          </a:xfrm>
          <a:prstGeom prst="rect">
            <a:avLst/>
          </a:prstGeom>
        </p:spPr>
      </p:pic>
      <p:sp>
        <p:nvSpPr>
          <p:cNvPr id="5" name="Rectángulo 1">
            <a:extLst>
              <a:ext uri="{FF2B5EF4-FFF2-40B4-BE49-F238E27FC236}">
                <a16:creationId xmlns:a16="http://schemas.microsoft.com/office/drawing/2014/main" id="{B33367DC-E32F-41F3-88D2-6264B97D09F7}"/>
              </a:ext>
            </a:extLst>
          </p:cNvPr>
          <p:cNvSpPr/>
          <p:nvPr/>
        </p:nvSpPr>
        <p:spPr>
          <a:xfrm>
            <a:off x="2477571" y="3128639"/>
            <a:ext cx="9887243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s-ES" sz="6000" dirty="0">
                <a:solidFill>
                  <a:srgbClr val="032E61"/>
                </a:solidFill>
                <a:latin typeface="SalesforceSansRegular"/>
              </a:rPr>
              <a:t>Cloud Internet </a:t>
            </a:r>
            <a:r>
              <a:rPr lang="es-ES" sz="6000" dirty="0" err="1">
                <a:solidFill>
                  <a:srgbClr val="032E61"/>
                </a:solidFill>
                <a:latin typeface="SalesforceSansRegular"/>
              </a:rPr>
              <a:t>Services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EE21C92-2C16-4DD0-96AD-251DA6B2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09" y="4460138"/>
            <a:ext cx="1907275" cy="133260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4A5BAC5-6A76-4E2F-ADF1-38AB495B4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415" y="4395806"/>
            <a:ext cx="2185917" cy="1290671"/>
          </a:xfrm>
          <a:prstGeom prst="rect">
            <a:avLst/>
          </a:prstGeom>
        </p:spPr>
      </p:pic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C68D436-94FD-4950-9C05-2920C2A25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958" y="4393228"/>
            <a:ext cx="1130917" cy="1136603"/>
          </a:xfrm>
          <a:prstGeom prst="rect">
            <a:avLst/>
          </a:prstGeom>
        </p:spPr>
      </p:pic>
      <p:pic>
        <p:nvPicPr>
          <p:cNvPr id="12" name="Picture 1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F51B4BA2-9E4D-4C67-BBF0-BE1004A29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744" y="4507326"/>
            <a:ext cx="2163171" cy="982332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0D456A2-0093-4A8D-B590-DA9C74EA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1714" y="4279225"/>
            <a:ext cx="1947081" cy="105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2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82ECB49-D5B1-46AA-9334-E78F7937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97" y="1058150"/>
            <a:ext cx="7565408" cy="45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7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9E660B-9EA7-4752-9BE0-05B3473162B5}"/>
              </a:ext>
            </a:extLst>
          </p:cNvPr>
          <p:cNvSpPr/>
          <p:nvPr/>
        </p:nvSpPr>
        <p:spPr>
          <a:xfrm>
            <a:off x="4302455" y="418531"/>
            <a:ext cx="4081819" cy="829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Calibri"/>
              </a:rPr>
              <a:t>Aplicaciones</a:t>
            </a:r>
            <a:r>
              <a:rPr lang="en-US" dirty="0">
                <a:cs typeface="Calibri"/>
              </a:rPr>
              <a:t> Cloud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D38302-4CD2-4321-A1D0-A8EDD9A90AC2}"/>
              </a:ext>
            </a:extLst>
          </p:cNvPr>
          <p:cNvSpPr/>
          <p:nvPr/>
        </p:nvSpPr>
        <p:spPr>
          <a:xfrm>
            <a:off x="4302455" y="1402307"/>
            <a:ext cx="4081819" cy="829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Calibri"/>
              </a:rPr>
              <a:t>Plataforma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Visualización</a:t>
            </a:r>
            <a:r>
              <a:rPr lang="en-US" dirty="0">
                <a:cs typeface="Calibri"/>
              </a:rPr>
              <a:t> de Cloud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8F3AC9-86D0-469C-927C-AF5ABDE75CD5}"/>
              </a:ext>
            </a:extLst>
          </p:cNvPr>
          <p:cNvSpPr/>
          <p:nvPr/>
        </p:nvSpPr>
        <p:spPr>
          <a:xfrm>
            <a:off x="4302455" y="2408829"/>
            <a:ext cx="4081819" cy="829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Calibri"/>
              </a:rPr>
              <a:t>Plataforma</a:t>
            </a:r>
            <a:r>
              <a:rPr lang="en-US" dirty="0">
                <a:cs typeface="Calibri"/>
              </a:rPr>
              <a:t> Cloud (IBM Cloud)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2490D-FE2F-4865-9A6F-E0C6D7E588F3}"/>
              </a:ext>
            </a:extLst>
          </p:cNvPr>
          <p:cNvSpPr/>
          <p:nvPr/>
        </p:nvSpPr>
        <p:spPr>
          <a:xfrm>
            <a:off x="4251274" y="481083"/>
            <a:ext cx="4223983" cy="2904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FB368B-44C2-4D50-B2FE-EEA87829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17" y="3876366"/>
            <a:ext cx="7849737" cy="2930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4C0319-98E7-4F76-927D-C39A08A64BEC}"/>
              </a:ext>
            </a:extLst>
          </p:cNvPr>
          <p:cNvSpPr/>
          <p:nvPr/>
        </p:nvSpPr>
        <p:spPr>
          <a:xfrm>
            <a:off x="5579729" y="6619357"/>
            <a:ext cx="394586" cy="146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F3D50-7C7B-4ACE-A50A-27BFB60D4AD2}"/>
              </a:ext>
            </a:extLst>
          </p:cNvPr>
          <p:cNvSpPr txBox="1"/>
          <p:nvPr/>
        </p:nvSpPr>
        <p:spPr>
          <a:xfrm>
            <a:off x="5445051" y="6534887"/>
            <a:ext cx="663945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</p:spTree>
    <p:extLst>
      <p:ext uri="{BB962C8B-B14F-4D97-AF65-F5344CB8AC3E}">
        <p14:creationId xmlns:p14="http://schemas.microsoft.com/office/powerpoint/2010/main" val="1020534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750F9EB-BD23-48B1-82A7-5CB118F9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6" y="783466"/>
            <a:ext cx="7995138" cy="53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4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3E277F-847D-4250-8CFC-D1206D1E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9" y="4396"/>
            <a:ext cx="10914184" cy="68492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C98052-6069-479A-8FDF-C4CCD905F435}"/>
              </a:ext>
            </a:extLst>
          </p:cNvPr>
          <p:cNvSpPr/>
          <p:nvPr/>
        </p:nvSpPr>
        <p:spPr>
          <a:xfrm>
            <a:off x="117229" y="3809999"/>
            <a:ext cx="5533291" cy="22273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04CBA-24A0-4A7F-9000-0DA0712634EE}"/>
              </a:ext>
            </a:extLst>
          </p:cNvPr>
          <p:cNvSpPr/>
          <p:nvPr/>
        </p:nvSpPr>
        <p:spPr>
          <a:xfrm>
            <a:off x="117232" y="2567353"/>
            <a:ext cx="4501661" cy="41030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9A6D38-A387-4162-9F67-B1166CE13745}"/>
              </a:ext>
            </a:extLst>
          </p:cNvPr>
          <p:cNvSpPr/>
          <p:nvPr/>
        </p:nvSpPr>
        <p:spPr>
          <a:xfrm>
            <a:off x="117231" y="5205046"/>
            <a:ext cx="5638800" cy="1371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9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1">
            <a:extLst>
              <a:ext uri="{FF2B5EF4-FFF2-40B4-BE49-F238E27FC236}">
                <a16:creationId xmlns:a16="http://schemas.microsoft.com/office/drawing/2014/main" id="{39A75075-D0D7-451F-B765-3D0264CBF15F}"/>
              </a:ext>
            </a:extLst>
          </p:cNvPr>
          <p:cNvSpPr/>
          <p:nvPr/>
        </p:nvSpPr>
        <p:spPr>
          <a:xfrm>
            <a:off x="3739990" y="3003535"/>
            <a:ext cx="4962676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s-ES" sz="6000" dirty="0">
                <a:solidFill>
                  <a:srgbClr val="032E61"/>
                </a:solidFill>
                <a:latin typeface="SalesforceSansRegular"/>
              </a:rPr>
              <a:t>Auto-</a:t>
            </a:r>
            <a:r>
              <a:rPr lang="es-ES" sz="6000" dirty="0" err="1">
                <a:solidFill>
                  <a:srgbClr val="032E61"/>
                </a:solidFill>
                <a:latin typeface="SalesforceSansRegular"/>
              </a:rPr>
              <a:t>Scaling</a:t>
            </a:r>
            <a:endParaRPr lang="es-ES" sz="6000" dirty="0">
              <a:solidFill>
                <a:srgbClr val="032E61"/>
              </a:solidFill>
              <a:latin typeface="Salesforce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84890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1">
            <a:extLst>
              <a:ext uri="{FF2B5EF4-FFF2-40B4-BE49-F238E27FC236}">
                <a16:creationId xmlns:a16="http://schemas.microsoft.com/office/drawing/2014/main" id="{715F7B8D-E8A4-4F96-9430-95BB29EE2090}"/>
              </a:ext>
            </a:extLst>
          </p:cNvPr>
          <p:cNvSpPr/>
          <p:nvPr/>
        </p:nvSpPr>
        <p:spPr>
          <a:xfrm>
            <a:off x="1009489" y="2076435"/>
            <a:ext cx="10410976" cy="30469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s-ES" sz="4800" dirty="0">
                <a:solidFill>
                  <a:srgbClr val="032E61"/>
                </a:solidFill>
                <a:latin typeface="SalesforceSansRegular"/>
              </a:rPr>
              <a:t>El escalamiento se refiere a la idea de un sistema en el cual cada aplicación o pieza de infraestructura se puede expandir para manejar una mayor carga</a:t>
            </a:r>
            <a:endParaRPr lang="en-US" sz="4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77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E1F28-7D0C-4840-A70C-A104095C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20B3202-9A60-4DF4-8123-57A3FF78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913152"/>
            <a:ext cx="7620000" cy="35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E1F28-7D0C-4840-A70C-A104095C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410BCB9-0E16-4835-A9B9-6A5F9EDE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98" y="1869358"/>
            <a:ext cx="9525000" cy="37034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87DB0E-1460-463A-AF98-255032A4E67E}"/>
              </a:ext>
            </a:extLst>
          </p:cNvPr>
          <p:cNvSpPr txBox="1">
            <a:spLocks/>
          </p:cNvSpPr>
          <p:nvPr/>
        </p:nvSpPr>
        <p:spPr>
          <a:xfrm>
            <a:off x="397027" y="718936"/>
            <a:ext cx="11367685" cy="38773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100" b="1" dirty="0">
                <a:solidFill>
                  <a:schemeClr val="bg1"/>
                </a:solidFill>
                <a:latin typeface="Helvetica" charset="0"/>
                <a:cs typeface="Helvetica" charset="0"/>
              </a:rPr>
              <a:t>Métricas para la escalabilidad</a:t>
            </a:r>
          </a:p>
        </p:txBody>
      </p:sp>
    </p:spTree>
    <p:extLst>
      <p:ext uri="{BB962C8B-B14F-4D97-AF65-F5344CB8AC3E}">
        <p14:creationId xmlns:p14="http://schemas.microsoft.com/office/powerpoint/2010/main" val="240701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1">
            <a:extLst>
              <a:ext uri="{FF2B5EF4-FFF2-40B4-BE49-F238E27FC236}">
                <a16:creationId xmlns:a16="http://schemas.microsoft.com/office/drawing/2014/main" id="{715F7B8D-E8A4-4F96-9430-95BB29EE2090}"/>
              </a:ext>
            </a:extLst>
          </p:cNvPr>
          <p:cNvSpPr/>
          <p:nvPr/>
        </p:nvSpPr>
        <p:spPr>
          <a:xfrm>
            <a:off x="572168" y="1215043"/>
            <a:ext cx="10410976" cy="501675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s-ES" sz="4000" dirty="0">
                <a:solidFill>
                  <a:srgbClr val="032E61"/>
                </a:solidFill>
                <a:latin typeface="SalesforceSansRegular"/>
                <a:cs typeface="Calibri"/>
              </a:rPr>
              <a:t>Crear Cuenta: </a:t>
            </a:r>
            <a:r>
              <a:rPr lang="es-ES" sz="4000" dirty="0">
                <a:solidFill>
                  <a:srgbClr val="032E61"/>
                </a:solidFill>
                <a:latin typeface="SalesforceSansRegular"/>
                <a:cs typeface="Calibri"/>
                <a:hlinkClick r:id="rId2"/>
              </a:rPr>
              <a:t>https://ibm.biz/HackapaloozaWorkshopCDMX</a:t>
            </a:r>
            <a:endParaRPr lang="es-ES" sz="4000" dirty="0">
              <a:solidFill>
                <a:srgbClr val="032E61"/>
              </a:solidFill>
              <a:latin typeface="SalesforceSansRegular"/>
              <a:cs typeface="Calibri"/>
            </a:endParaRPr>
          </a:p>
          <a:p>
            <a:endParaRPr lang="es-ES" sz="4000" dirty="0">
              <a:solidFill>
                <a:srgbClr val="032E61"/>
              </a:solidFill>
              <a:latin typeface="SalesforceSansRegular"/>
              <a:cs typeface="Calibri"/>
            </a:endParaRPr>
          </a:p>
          <a:p>
            <a:r>
              <a:rPr lang="es-ES" sz="4000" dirty="0">
                <a:solidFill>
                  <a:srgbClr val="032E61"/>
                </a:solidFill>
                <a:latin typeface="SalesforceSansRegular"/>
                <a:cs typeface="Calibri"/>
              </a:rPr>
              <a:t>Instalar el CLI:</a:t>
            </a:r>
            <a:r>
              <a:rPr lang="en-US" sz="4000" dirty="0">
                <a:hlinkClick r:id="rId3"/>
              </a:rPr>
              <a:t> https://cloud.ibm.com/docs/cli?topic=cloud-cli-ibmcloud-cli</a:t>
            </a:r>
            <a:endParaRPr lang="es-ES" sz="4000" dirty="0">
              <a:solidFill>
                <a:srgbClr val="032E61"/>
              </a:solidFill>
              <a:latin typeface="SalesforceSansRegular"/>
              <a:cs typeface="Calibri"/>
            </a:endParaRPr>
          </a:p>
          <a:p>
            <a:endParaRPr lang="es-ES" sz="4000" dirty="0">
              <a:solidFill>
                <a:srgbClr val="032E61"/>
              </a:solidFill>
              <a:latin typeface="SalesforceSansRegular"/>
              <a:cs typeface="Calibri"/>
            </a:endParaRPr>
          </a:p>
          <a:p>
            <a:r>
              <a:rPr lang="es-ES" sz="4000" dirty="0">
                <a:solidFill>
                  <a:srgbClr val="032E61"/>
                </a:solidFill>
                <a:latin typeface="SalesforceSansRegular"/>
                <a:cs typeface="Calibri"/>
              </a:rPr>
              <a:t>Clonar repositorio de: </a:t>
            </a:r>
          </a:p>
        </p:txBody>
      </p:sp>
    </p:spTree>
    <p:extLst>
      <p:ext uri="{BB962C8B-B14F-4D97-AF65-F5344CB8AC3E}">
        <p14:creationId xmlns:p14="http://schemas.microsoft.com/office/powerpoint/2010/main" val="1854653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3019-D487-425E-A1DD-E2B3780E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27" y="718937"/>
            <a:ext cx="11367685" cy="387735"/>
          </a:xfrm>
        </p:spPr>
        <p:txBody>
          <a:bodyPr/>
          <a:lstStyle/>
          <a:p>
            <a:r>
              <a:rPr lang="en-US" sz="2100" dirty="0" err="1"/>
              <a:t>Elementos</a:t>
            </a:r>
            <a:r>
              <a:rPr lang="en-US" sz="2100" dirty="0"/>
              <a:t> Del Serverless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8D00A-05CF-48BD-942A-616F6987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4E10B0-AAAF-4646-BE29-9C4C5CBD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84" y="1907765"/>
            <a:ext cx="762000" cy="781050"/>
          </a:xfrm>
          <a:prstGeom prst="rect">
            <a:avLst/>
          </a:prstGeom>
        </p:spPr>
      </p:pic>
      <p:pic>
        <p:nvPicPr>
          <p:cNvPr id="8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D295F1CA-FD45-41EE-B23E-3D11632C4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11" y="1846314"/>
            <a:ext cx="781050" cy="78105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27FF5F6-9764-4BF1-B834-A7EFA99ED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290" y="1821733"/>
            <a:ext cx="762000" cy="7810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8CDEA61-228C-48A6-9F9D-4899DEC0C5E6}"/>
              </a:ext>
            </a:extLst>
          </p:cNvPr>
          <p:cNvSpPr txBox="1">
            <a:spLocks/>
          </p:cNvSpPr>
          <p:nvPr/>
        </p:nvSpPr>
        <p:spPr>
          <a:xfrm>
            <a:off x="3358995" y="2915035"/>
            <a:ext cx="1467830" cy="383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100" dirty="0">
                <a:solidFill>
                  <a:schemeClr val="tx1"/>
                </a:solidFill>
              </a:rPr>
              <a:t>Acciones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364E9EA-3A74-4328-96EC-6F5EEEE905B5}"/>
              </a:ext>
            </a:extLst>
          </p:cNvPr>
          <p:cNvSpPr txBox="1">
            <a:spLocks/>
          </p:cNvSpPr>
          <p:nvPr/>
        </p:nvSpPr>
        <p:spPr>
          <a:xfrm>
            <a:off x="6339396" y="2896599"/>
            <a:ext cx="1664475" cy="383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100" dirty="0" err="1">
                <a:solidFill>
                  <a:schemeClr val="tx1"/>
                </a:solidFill>
              </a:rPr>
              <a:t>Secuencias</a:t>
            </a:r>
            <a:endParaRPr lang="en-US" dirty="0" err="1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254E5E3-37EF-4939-AAC2-19D075A74E24}"/>
              </a:ext>
            </a:extLst>
          </p:cNvPr>
          <p:cNvSpPr txBox="1">
            <a:spLocks/>
          </p:cNvSpPr>
          <p:nvPr/>
        </p:nvSpPr>
        <p:spPr>
          <a:xfrm>
            <a:off x="9307509" y="2829001"/>
            <a:ext cx="1590734" cy="383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100" dirty="0">
                <a:solidFill>
                  <a:schemeClr val="tx1"/>
                </a:solidFill>
              </a:rPr>
              <a:t>Triggers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40696B-B34C-4FE3-9539-29323C6C0CC8}"/>
              </a:ext>
            </a:extLst>
          </p:cNvPr>
          <p:cNvSpPr txBox="1"/>
          <p:nvPr/>
        </p:nvSpPr>
        <p:spPr>
          <a:xfrm>
            <a:off x="891049" y="3341739"/>
            <a:ext cx="1892710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900" dirty="0">
                <a:latin typeface="Trebuchet MS"/>
              </a:rPr>
              <a:t>Es un pedazo de código que modela una acción. </a:t>
            </a:r>
            <a:endParaRPr lang="en-US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CA884-DDEB-4A27-B729-6FB467B7821A}"/>
              </a:ext>
            </a:extLst>
          </p:cNvPr>
          <p:cNvSpPr txBox="1"/>
          <p:nvPr/>
        </p:nvSpPr>
        <p:spPr>
          <a:xfrm>
            <a:off x="3361403" y="3390898"/>
            <a:ext cx="2544097" cy="184665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900" dirty="0">
                <a:latin typeface="Trebuchet MS"/>
              </a:rPr>
              <a:t>Contenedores de funciones que se ejecutan al suceder un evento determinado.</a:t>
            </a:r>
            <a:endParaRPr lang="es-MX">
              <a:cs typeface="Calibri"/>
            </a:endParaRPr>
          </a:p>
          <a:p>
            <a:pPr algn="just"/>
            <a:endParaRPr lang="es-MX" sz="1900" dirty="0">
              <a:latin typeface="Trebuchet MS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939280-72B1-4BEC-9EFC-72696D834854}"/>
              </a:ext>
            </a:extLst>
          </p:cNvPr>
          <p:cNvSpPr txBox="1"/>
          <p:nvPr/>
        </p:nvSpPr>
        <p:spPr>
          <a:xfrm>
            <a:off x="6188177" y="3304866"/>
            <a:ext cx="2544097" cy="30162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82880"/>
            <a:r>
              <a:rPr lang="es-MX" sz="1900" dirty="0">
                <a:latin typeface="Trebuchet MS"/>
              </a:rPr>
              <a:t>Contenedores de acciones que se encuentran anidadas, provocando que el resultado de una desencadene la ejecución de otra.</a:t>
            </a:r>
            <a:endParaRPr lang="en-US" dirty="0">
              <a:cs typeface="Calibri"/>
            </a:endParaRPr>
          </a:p>
          <a:p>
            <a:endParaRPr lang="es-MX" sz="1900" dirty="0">
              <a:latin typeface="Trebuchet MS"/>
              <a:cs typeface="Calibri"/>
            </a:endParaRPr>
          </a:p>
          <a:p>
            <a:pPr algn="just"/>
            <a:endParaRPr lang="es-MX" sz="1900" dirty="0">
              <a:latin typeface="Trebuchet MS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D6963F-8162-4BDA-92BF-7DD055DA5A64}"/>
              </a:ext>
            </a:extLst>
          </p:cNvPr>
          <p:cNvSpPr txBox="1"/>
          <p:nvPr/>
        </p:nvSpPr>
        <p:spPr>
          <a:xfrm>
            <a:off x="9309918" y="3286429"/>
            <a:ext cx="2544097" cy="12618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900" dirty="0">
                <a:latin typeface="Trebuchet MS"/>
              </a:rPr>
              <a:t>Es la descripción de un evento que da origen a una acción.</a:t>
            </a:r>
            <a:r>
              <a:rPr lang="es-MX" sz="1900" dirty="0">
                <a:latin typeface="Trebuchet MS"/>
                <a:cs typeface="Calibri"/>
              </a:rPr>
              <a:t> </a:t>
            </a:r>
            <a:endParaRPr lang="en-US" dirty="0"/>
          </a:p>
          <a:p>
            <a:pPr algn="just"/>
            <a:endParaRPr lang="es-MX" sz="1900" dirty="0">
              <a:latin typeface="Trebuchet MS"/>
              <a:cs typeface="Calibri"/>
            </a:endParaRP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328550D7-14B6-4C5E-93AC-CB2C16FA4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68" y="1822502"/>
            <a:ext cx="1010265" cy="100688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E7D62A51-AC1E-41EB-9BB7-B43CA076B917}"/>
              </a:ext>
            </a:extLst>
          </p:cNvPr>
          <p:cNvSpPr txBox="1">
            <a:spLocks/>
          </p:cNvSpPr>
          <p:nvPr/>
        </p:nvSpPr>
        <p:spPr>
          <a:xfrm>
            <a:off x="888639" y="2915034"/>
            <a:ext cx="1467830" cy="383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33" b="1" i="0" kern="12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sz="2100" dirty="0" err="1">
                <a:solidFill>
                  <a:schemeClr val="tx1"/>
                </a:solidFill>
              </a:rPr>
              <a:t>Funcion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437370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95A3F9-654C-4AAC-BBA4-2DC2019C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23" y="1213529"/>
            <a:ext cx="7216877" cy="44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18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760E-369A-443A-8509-DBDA258D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Desarrollo Web y </a:t>
            </a:r>
            <a:r>
              <a:rPr lang="en-US" sz="2100" dirty="0" err="1"/>
              <a:t>Móvil</a:t>
            </a:r>
            <a:endParaRPr lang="en-US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DF697-3242-4D8C-85DA-BFA07266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B00C6D-43A4-405B-A571-B770CF611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876" y="1693268"/>
            <a:ext cx="7359588" cy="40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6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5369-3489-43E1-9340-D92D0330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Procesamiento de </a:t>
            </a:r>
            <a:r>
              <a:rPr lang="en-US" sz="2100" dirty="0" err="1"/>
              <a:t>datos</a:t>
            </a:r>
            <a:endParaRPr lang="en-US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B8915-3D9D-4033-AC2A-8DE61D34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79D1A9A-7EA8-4006-9D72-5F22BE694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18" y="2212251"/>
            <a:ext cx="10059879" cy="24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0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4E58-EBE0-4426-A604-4460DD12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 err="1"/>
              <a:t>Escenarios</a:t>
            </a:r>
            <a:r>
              <a:rPr lang="en-US" sz="2100" dirty="0"/>
              <a:t> de </a:t>
            </a:r>
            <a:r>
              <a:rPr lang="en-US" sz="2100" dirty="0" err="1"/>
              <a:t>conversación</a:t>
            </a:r>
            <a:endParaRPr lang="en-US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14A7F-842D-463C-ADD1-D51C38E1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C1858C2-3382-4A39-803C-EAE50C09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652" y="2399356"/>
            <a:ext cx="8128986" cy="2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78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0873-E3EE-4C57-9B1D-BAD264A9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 err="1"/>
              <a:t>Cómputo</a:t>
            </a:r>
            <a:r>
              <a:rPr lang="en-US" sz="2100" dirty="0"/>
              <a:t> </a:t>
            </a:r>
            <a:r>
              <a:rPr lang="en-US" sz="2100" dirty="0" err="1"/>
              <a:t>cognitivo</a:t>
            </a:r>
            <a:r>
              <a:rPr lang="en-US" sz="2100" dirty="0"/>
              <a:t> 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B8F3D-9F7F-4475-B00D-8EAE24E7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F1B525E-749E-43DF-A064-2CE81FDE4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92" y="1969494"/>
            <a:ext cx="8262150" cy="28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31D2-2D6F-44A1-A8CB-D006E63F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IoT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46563A-634C-459F-BE57-9BAFEE81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4F5932A-D6E6-4DEC-9A5D-1B47561D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95" y="2504092"/>
            <a:ext cx="6937899" cy="200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3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CE2D-E1B5-4CA1-9427-20DC94A8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Streaming Processing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789364-2A58-4FF7-973B-3364A3CA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0B8E7AA-3BD6-47FD-BB8F-AA676008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060" y="2565991"/>
            <a:ext cx="7936636" cy="16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16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E1F28-7D0C-4840-A70C-A104095C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7DB0E-1460-463A-AF98-255032A4E67E}"/>
              </a:ext>
            </a:extLst>
          </p:cNvPr>
          <p:cNvSpPr txBox="1">
            <a:spLocks/>
          </p:cNvSpPr>
          <p:nvPr/>
        </p:nvSpPr>
        <p:spPr>
          <a:xfrm>
            <a:off x="397027" y="718936"/>
            <a:ext cx="11367685" cy="38773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100" b="1" dirty="0">
                <a:solidFill>
                  <a:schemeClr val="bg1"/>
                </a:solidFill>
                <a:latin typeface="Helvetica" charset="0"/>
                <a:cs typeface="Helvetica" charset="0"/>
              </a:rPr>
              <a:t>Métricas para la escalabilidad</a:t>
            </a:r>
          </a:p>
        </p:txBody>
      </p:sp>
      <p:sp>
        <p:nvSpPr>
          <p:cNvPr id="5" name="Rectángulo 1">
            <a:extLst>
              <a:ext uri="{FF2B5EF4-FFF2-40B4-BE49-F238E27FC236}">
                <a16:creationId xmlns:a16="http://schemas.microsoft.com/office/drawing/2014/main" id="{1046D9BF-3C5D-47D5-A8B2-7A0C1A3B6505}"/>
              </a:ext>
            </a:extLst>
          </p:cNvPr>
          <p:cNvSpPr/>
          <p:nvPr/>
        </p:nvSpPr>
        <p:spPr>
          <a:xfrm>
            <a:off x="2546189" y="2774935"/>
            <a:ext cx="7502676" cy="1015663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6000" dirty="0" err="1">
                <a:solidFill>
                  <a:srgbClr val="032E61"/>
                </a:solidFill>
                <a:latin typeface="SalesforceSansRegular"/>
              </a:rPr>
              <a:t>Cloudant</a:t>
            </a:r>
            <a:r>
              <a:rPr lang="es-ES" sz="6000" dirty="0">
                <a:solidFill>
                  <a:srgbClr val="032E61"/>
                </a:solidFill>
                <a:latin typeface="SalesforceSansRegular"/>
              </a:rPr>
              <a:t> NoSQL DB</a:t>
            </a:r>
          </a:p>
        </p:txBody>
      </p:sp>
    </p:spTree>
    <p:extLst>
      <p:ext uri="{BB962C8B-B14F-4D97-AF65-F5344CB8AC3E}">
        <p14:creationId xmlns:p14="http://schemas.microsoft.com/office/powerpoint/2010/main" val="3516369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E1F28-7D0C-4840-A70C-A104095C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7DB0E-1460-463A-AF98-255032A4E67E}"/>
              </a:ext>
            </a:extLst>
          </p:cNvPr>
          <p:cNvSpPr txBox="1">
            <a:spLocks/>
          </p:cNvSpPr>
          <p:nvPr/>
        </p:nvSpPr>
        <p:spPr>
          <a:xfrm>
            <a:off x="397027" y="718936"/>
            <a:ext cx="11367685" cy="38773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100" b="1" dirty="0">
                <a:solidFill>
                  <a:schemeClr val="bg1"/>
                </a:solidFill>
                <a:latin typeface="Helvetica" charset="0"/>
                <a:cs typeface="Helvetica" charset="0"/>
              </a:rPr>
              <a:t>¿Qué tipo de bases de datos existen ?</a:t>
            </a: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79EDEA8-D2D1-4D2E-B450-8C617CD3F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04" y="1617164"/>
            <a:ext cx="7281079" cy="416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6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D31DB7-FD42-7D48-95EF-756C676E60DF}"/>
              </a:ext>
            </a:extLst>
          </p:cNvPr>
          <p:cNvSpPr txBox="1"/>
          <p:nvPr/>
        </p:nvSpPr>
        <p:spPr>
          <a:xfrm>
            <a:off x="4412975" y="1775792"/>
            <a:ext cx="3766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Isaac </a:t>
            </a:r>
            <a:r>
              <a:rPr lang="en-US" sz="2400" dirty="0" err="1"/>
              <a:t>Carrada</a:t>
            </a:r>
            <a:endParaRPr lang="en-US" sz="2400" dirty="0"/>
          </a:p>
          <a:p>
            <a:r>
              <a:rPr lang="en-US" sz="2400" dirty="0"/>
              <a:t>Developer Ecosystem Leader</a:t>
            </a:r>
          </a:p>
          <a:p>
            <a:r>
              <a:rPr lang="en-US" sz="2400" dirty="0" err="1"/>
              <a:t>i.carrada@ibm.com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97EF1-34DA-044D-A556-D71B13398EB4}"/>
              </a:ext>
            </a:extLst>
          </p:cNvPr>
          <p:cNvSpPr txBox="1"/>
          <p:nvPr/>
        </p:nvSpPr>
        <p:spPr>
          <a:xfrm>
            <a:off x="742123" y="4044219"/>
            <a:ext cx="2704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Breeze Ocampo</a:t>
            </a:r>
          </a:p>
          <a:p>
            <a:r>
              <a:rPr lang="en-US" sz="2400" dirty="0"/>
              <a:t>Developer Advocate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96B80-9B00-2B4F-909B-0DC37EF5BA39}"/>
              </a:ext>
            </a:extLst>
          </p:cNvPr>
          <p:cNvSpPr txBox="1"/>
          <p:nvPr/>
        </p:nvSpPr>
        <p:spPr>
          <a:xfrm>
            <a:off x="4412975" y="4014402"/>
            <a:ext cx="2704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Jhovanny</a:t>
            </a:r>
            <a:r>
              <a:rPr lang="en-US" sz="2400" dirty="0"/>
              <a:t> </a:t>
            </a:r>
            <a:r>
              <a:rPr lang="en-US" sz="2400" dirty="0" err="1"/>
              <a:t>Villaseñor</a:t>
            </a:r>
            <a:endParaRPr lang="en-US" sz="2400" dirty="0"/>
          </a:p>
          <a:p>
            <a:r>
              <a:rPr lang="en-US" sz="2400" dirty="0"/>
              <a:t>Developer Advocate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08867-3248-5842-89E5-EC54C49DB681}"/>
              </a:ext>
            </a:extLst>
          </p:cNvPr>
          <p:cNvSpPr txBox="1"/>
          <p:nvPr/>
        </p:nvSpPr>
        <p:spPr>
          <a:xfrm>
            <a:off x="8083827" y="4014402"/>
            <a:ext cx="2704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Oscar Gutierrez</a:t>
            </a:r>
          </a:p>
          <a:p>
            <a:r>
              <a:rPr lang="en-US" sz="2400" dirty="0"/>
              <a:t>Developer Advocate</a:t>
            </a:r>
          </a:p>
        </p:txBody>
      </p:sp>
    </p:spTree>
    <p:extLst>
      <p:ext uri="{BB962C8B-B14F-4D97-AF65-F5344CB8AC3E}">
        <p14:creationId xmlns:p14="http://schemas.microsoft.com/office/powerpoint/2010/main" val="437297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E1F28-7D0C-4840-A70C-A104095C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7DB0E-1460-463A-AF98-255032A4E67E}"/>
              </a:ext>
            </a:extLst>
          </p:cNvPr>
          <p:cNvSpPr txBox="1">
            <a:spLocks/>
          </p:cNvSpPr>
          <p:nvPr/>
        </p:nvSpPr>
        <p:spPr>
          <a:xfrm>
            <a:off x="397027" y="718936"/>
            <a:ext cx="11367685" cy="38773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100" b="1" dirty="0">
                <a:solidFill>
                  <a:schemeClr val="bg1"/>
                </a:solidFill>
                <a:latin typeface="Helvetica" charset="0"/>
                <a:cs typeface="Helvetica" charset="0"/>
              </a:rPr>
              <a:t>Métricas para la escalabilidad</a:t>
            </a:r>
          </a:p>
        </p:txBody>
      </p:sp>
      <p:sp>
        <p:nvSpPr>
          <p:cNvPr id="4" name="Rectángulo 1">
            <a:extLst>
              <a:ext uri="{FF2B5EF4-FFF2-40B4-BE49-F238E27FC236}">
                <a16:creationId xmlns:a16="http://schemas.microsoft.com/office/drawing/2014/main" id="{CC51086D-06EA-4C94-BDBE-7957C38D218B}"/>
              </a:ext>
            </a:extLst>
          </p:cNvPr>
          <p:cNvSpPr/>
          <p:nvPr/>
        </p:nvSpPr>
        <p:spPr>
          <a:xfrm>
            <a:off x="2017337" y="2820427"/>
            <a:ext cx="8128198" cy="1015663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6000" dirty="0">
                <a:solidFill>
                  <a:srgbClr val="032E61"/>
                </a:solidFill>
                <a:latin typeface="SalesforceSansRegular"/>
              </a:rPr>
              <a:t>¿Cuál es la mejor BD?</a:t>
            </a:r>
          </a:p>
        </p:txBody>
      </p:sp>
    </p:spTree>
    <p:extLst>
      <p:ext uri="{BB962C8B-B14F-4D97-AF65-F5344CB8AC3E}">
        <p14:creationId xmlns:p14="http://schemas.microsoft.com/office/powerpoint/2010/main" val="1870937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54C3D-E233-4FE2-B7D5-9256CAE4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3FD4153-10CC-4502-9B50-13B13E32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" y="1182415"/>
            <a:ext cx="10140461" cy="49855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E476FC-B398-AD4F-8BDF-2DA29D6B723C}"/>
              </a:ext>
            </a:extLst>
          </p:cNvPr>
          <p:cNvSpPr txBox="1">
            <a:spLocks/>
          </p:cNvSpPr>
          <p:nvPr/>
        </p:nvSpPr>
        <p:spPr>
          <a:xfrm>
            <a:off x="397027" y="732188"/>
            <a:ext cx="11367685" cy="38773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100" b="1" dirty="0">
                <a:solidFill>
                  <a:schemeClr val="bg1"/>
                </a:solidFill>
                <a:latin typeface="Helvetica" charset="0"/>
                <a:cs typeface="Helvetica" charset="0"/>
              </a:rPr>
              <a:t>Métricas para la escalabilidad</a:t>
            </a:r>
          </a:p>
        </p:txBody>
      </p:sp>
    </p:spTree>
    <p:extLst>
      <p:ext uri="{BB962C8B-B14F-4D97-AF65-F5344CB8AC3E}">
        <p14:creationId xmlns:p14="http://schemas.microsoft.com/office/powerpoint/2010/main" val="370218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12EE-60DC-4CEC-BA76-5FD6AB5E7FDE}"/>
              </a:ext>
            </a:extLst>
          </p:cNvPr>
          <p:cNvSpPr txBox="1">
            <a:spLocks/>
          </p:cNvSpPr>
          <p:nvPr/>
        </p:nvSpPr>
        <p:spPr>
          <a:xfrm>
            <a:off x="412157" y="718937"/>
            <a:ext cx="11367685" cy="38773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b="1" dirty="0">
                <a:solidFill>
                  <a:schemeClr val="bg1"/>
                </a:solidFill>
                <a:latin typeface="Helvetica" charset="0"/>
                <a:cs typeface="Helvetica" charset="0"/>
              </a:rPr>
              <a:t>Links</a:t>
            </a:r>
            <a:endParaRPr lang="en-US" sz="2000" b="1" dirty="0">
              <a:solidFill>
                <a:schemeClr val="bg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A60C9-D3A1-48C2-9F5C-FF5634BC5215}"/>
              </a:ext>
            </a:extLst>
          </p:cNvPr>
          <p:cNvSpPr txBox="1">
            <a:spLocks/>
          </p:cNvSpPr>
          <p:nvPr/>
        </p:nvSpPr>
        <p:spPr>
          <a:xfrm>
            <a:off x="418150" y="1527675"/>
            <a:ext cx="10515600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MX" b="1" dirty="0" err="1"/>
              <a:t>Assistant</a:t>
            </a:r>
            <a:r>
              <a:rPr lang="es-MX" b="1" dirty="0"/>
              <a:t>:</a:t>
            </a:r>
            <a:endParaRPr lang="es-MX" dirty="0"/>
          </a:p>
          <a:p>
            <a:pPr marL="0" indent="0">
              <a:buNone/>
            </a:pPr>
            <a:r>
              <a:rPr lang="es-MX" dirty="0">
                <a:hlinkClick r:id="rId2"/>
              </a:rPr>
              <a:t>https://www.thenorthface.com/xps</a:t>
            </a:r>
            <a:endParaRPr lang="es-MX" dirty="0"/>
          </a:p>
          <a:p>
            <a:pPr marL="0" indent="0">
              <a:buNone/>
            </a:pPr>
            <a:r>
              <a:rPr lang="es-MX" b="1" dirty="0" err="1"/>
              <a:t>Personality</a:t>
            </a:r>
            <a:r>
              <a:rPr lang="es-MX" b="1" dirty="0"/>
              <a:t> </a:t>
            </a:r>
            <a:r>
              <a:rPr lang="es-MX" b="1" dirty="0" err="1"/>
              <a:t>Insights</a:t>
            </a:r>
            <a:r>
              <a:rPr lang="es-MX" b="1" dirty="0"/>
              <a:t>:</a:t>
            </a:r>
            <a:endParaRPr lang="es-MX" dirty="0"/>
          </a:p>
          <a:p>
            <a:pPr marL="0" indent="0">
              <a:buNone/>
            </a:pPr>
            <a:r>
              <a:rPr lang="es-MX" dirty="0">
                <a:hlinkClick r:id="rId3"/>
              </a:rPr>
              <a:t>https://personality-insights-demo.ng.bluemix.net</a:t>
            </a:r>
            <a:endParaRPr lang="es-MX" dirty="0"/>
          </a:p>
          <a:p>
            <a:pPr marL="0" indent="0">
              <a:buFont typeface="Arial"/>
              <a:buNone/>
            </a:pPr>
            <a:r>
              <a:rPr lang="es-MX" b="1" dirty="0" err="1"/>
              <a:t>Tone</a:t>
            </a:r>
            <a:r>
              <a:rPr lang="es-MX" b="1" dirty="0"/>
              <a:t> </a:t>
            </a:r>
            <a:r>
              <a:rPr lang="es-MX" b="1" dirty="0" err="1"/>
              <a:t>Analyzer</a:t>
            </a:r>
            <a:r>
              <a:rPr lang="es-MX" b="1" dirty="0"/>
              <a:t>:</a:t>
            </a:r>
          </a:p>
          <a:p>
            <a:pPr marL="0" indent="0">
              <a:buNone/>
            </a:pPr>
            <a:r>
              <a:rPr lang="es-MX" dirty="0">
                <a:hlinkClick r:id="rId4"/>
              </a:rPr>
              <a:t>https://tone-analyzer-demo.ng.bluemix.net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(</a:t>
            </a:r>
            <a:r>
              <a:rPr lang="es-MX" dirty="0">
                <a:hlinkClick r:id="rId5"/>
              </a:rPr>
              <a:t>https://www.vox.com/policy-and-politics/2018/1/30/16953472/state-of-the-union-transcript</a:t>
            </a:r>
            <a:r>
              <a:rPr lang="es-MX" dirty="0"/>
              <a:t>)</a:t>
            </a:r>
          </a:p>
          <a:p>
            <a:pPr marL="0" indent="0">
              <a:buNone/>
            </a:pPr>
            <a:r>
              <a:rPr lang="es-MX" b="1" dirty="0"/>
              <a:t>Natural </a:t>
            </a:r>
            <a:r>
              <a:rPr lang="es-MX" b="1" dirty="0" err="1"/>
              <a:t>language</a:t>
            </a:r>
            <a:r>
              <a:rPr lang="es-MX" b="1" dirty="0"/>
              <a:t> </a:t>
            </a:r>
            <a:r>
              <a:rPr lang="es-MX" b="1" dirty="0" err="1"/>
              <a:t>Classifier</a:t>
            </a:r>
            <a:r>
              <a:rPr lang="es-MX" b="1" dirty="0"/>
              <a:t>:</a:t>
            </a:r>
          </a:p>
          <a:p>
            <a:pPr marL="0" indent="0">
              <a:buNone/>
            </a:pPr>
            <a:r>
              <a:rPr lang="es-MX" dirty="0">
                <a:hlinkClick r:id="rId6"/>
              </a:rPr>
              <a:t>https://natural-language-classifier-demo.ng.bluemix.net</a:t>
            </a:r>
            <a:endParaRPr lang="es-MX" dirty="0"/>
          </a:p>
          <a:p>
            <a:pPr marL="0" indent="0">
              <a:buNone/>
            </a:pPr>
            <a:r>
              <a:rPr lang="es-MX" b="1" dirty="0"/>
              <a:t>Visual </a:t>
            </a:r>
            <a:r>
              <a:rPr lang="es-MX" b="1" dirty="0" err="1"/>
              <a:t>Recognition</a:t>
            </a:r>
            <a:r>
              <a:rPr lang="es-MX" b="1" dirty="0"/>
              <a:t>:</a:t>
            </a:r>
          </a:p>
          <a:p>
            <a:pPr marL="0" indent="0">
              <a:buNone/>
            </a:pPr>
            <a:r>
              <a:rPr lang="es-MX" sz="2900" dirty="0">
                <a:hlinkClick r:id="rId7"/>
              </a:rPr>
              <a:t>https://visual-recognition-demo.ng.bluemix.net</a:t>
            </a:r>
            <a:endParaRPr lang="es-MX" sz="2900" dirty="0"/>
          </a:p>
          <a:p>
            <a:pPr marL="0" indent="0">
              <a:buNone/>
            </a:pPr>
            <a:r>
              <a:rPr lang="es-MX" b="1" dirty="0" err="1"/>
              <a:t>Speech</a:t>
            </a:r>
            <a:r>
              <a:rPr lang="es-MX" b="1" dirty="0"/>
              <a:t> </a:t>
            </a:r>
            <a:r>
              <a:rPr lang="es-MX" b="1" dirty="0" err="1"/>
              <a:t>to</a:t>
            </a:r>
            <a:r>
              <a:rPr lang="es-MX" b="1" dirty="0"/>
              <a:t> Text-</a:t>
            </a:r>
            <a:r>
              <a:rPr lang="es-MX" b="1" dirty="0" err="1"/>
              <a:t>Assistant</a:t>
            </a:r>
            <a:r>
              <a:rPr lang="es-MX" b="1" dirty="0"/>
              <a:t> (</a:t>
            </a:r>
            <a:r>
              <a:rPr lang="es-MX" b="1" dirty="0" err="1"/>
              <a:t>Knowledge</a:t>
            </a:r>
            <a:r>
              <a:rPr lang="es-MX" b="1" dirty="0"/>
              <a:t> Studio, Discovery, </a:t>
            </a:r>
            <a:r>
              <a:rPr lang="es-MX" b="1" dirty="0" err="1"/>
              <a:t>Tone</a:t>
            </a:r>
            <a:r>
              <a:rPr lang="es-MX" b="1" dirty="0"/>
              <a:t> </a:t>
            </a:r>
            <a:r>
              <a:rPr lang="es-MX" b="1" dirty="0" err="1"/>
              <a:t>Analyzer,m</a:t>
            </a:r>
            <a:r>
              <a:rPr lang="es-MX" b="1" dirty="0"/>
              <a:t> </a:t>
            </a:r>
            <a:r>
              <a:rPr lang="es-MX" b="1" dirty="0" err="1"/>
              <a:t>Compose</a:t>
            </a:r>
            <a:r>
              <a:rPr lang="es-MX" b="1" dirty="0"/>
              <a:t>)</a:t>
            </a:r>
          </a:p>
          <a:p>
            <a:pPr marL="0" indent="0">
              <a:buFont typeface="Arial"/>
              <a:buNone/>
            </a:pPr>
            <a:endParaRPr lang="es-MX" dirty="0"/>
          </a:p>
          <a:p>
            <a:pPr marL="0" indent="0">
              <a:buFont typeface="Arial"/>
              <a:buNone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96395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579F5-7063-6A4D-A724-0ABCCA3AF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29" y="762827"/>
            <a:ext cx="9975942" cy="56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5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8C67D2-9B3B-764A-A15D-D28D5E0E0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" y="0"/>
            <a:ext cx="12173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84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E4673-FB4C-5540-AEC2-5E74C9BD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607" y="2496929"/>
            <a:ext cx="1899479" cy="1899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5E266-2B77-1947-AC79-44384C53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904" y="568031"/>
            <a:ext cx="2090530" cy="209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E321E-1E04-FE4A-B6CE-E7F26DE0E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904" y="3832086"/>
            <a:ext cx="2090530" cy="209053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BED7AB-6036-8749-89A8-06DD658AE822}"/>
              </a:ext>
            </a:extLst>
          </p:cNvPr>
          <p:cNvSpPr txBox="1">
            <a:spLocks/>
          </p:cNvSpPr>
          <p:nvPr/>
        </p:nvSpPr>
        <p:spPr>
          <a:xfrm>
            <a:off x="7328451" y="2375139"/>
            <a:ext cx="2269435" cy="566843"/>
          </a:xfrm>
          <a:prstGeom prst="rect">
            <a:avLst/>
          </a:prstGeom>
        </p:spPr>
        <p:txBody>
          <a:bodyPr lIns="0" rIns="0" rtlCol="0"/>
          <a:lstStyle>
            <a:defPPr>
              <a:defRPr lang="en-US"/>
            </a:defPPr>
            <a:lvl1pPr indent="0" defTabSz="914354">
              <a:lnSpc>
                <a:spcPct val="100000"/>
              </a:lnSpc>
              <a:spcBef>
                <a:spcPts val="0"/>
              </a:spcBef>
              <a:buFont typeface="Arial"/>
              <a:buNone/>
              <a:defRPr sz="3200">
                <a:solidFill>
                  <a:srgbClr val="5F605F"/>
                </a:solidFill>
              </a:defRPr>
            </a:lvl1pPr>
            <a:lvl2pPr marL="685766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2942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120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298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474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652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8829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006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b="1" dirty="0" err="1"/>
              <a:t>Servidor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DNS</a:t>
            </a:r>
          </a:p>
          <a:p>
            <a:endParaRPr lang="en-US" sz="40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7DC038-DA62-6342-A8B5-9AC3C27500BA}"/>
              </a:ext>
            </a:extLst>
          </p:cNvPr>
          <p:cNvCxnSpPr/>
          <p:nvPr/>
        </p:nvCxnSpPr>
        <p:spPr>
          <a:xfrm flipV="1">
            <a:off x="3776870" y="1470991"/>
            <a:ext cx="3641034" cy="1470991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E41397-22EE-9544-894B-4F7C1F23EB3E}"/>
              </a:ext>
            </a:extLst>
          </p:cNvPr>
          <p:cNvCxnSpPr>
            <a:cxnSpLocks/>
          </p:cNvCxnSpPr>
          <p:nvPr/>
        </p:nvCxnSpPr>
        <p:spPr>
          <a:xfrm flipH="1">
            <a:off x="3869636" y="1921565"/>
            <a:ext cx="3548268" cy="1431235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E8ECA1-6E6B-6E45-AECA-4FB0B37F6BB1}"/>
              </a:ext>
            </a:extLst>
          </p:cNvPr>
          <p:cNvCxnSpPr>
            <a:cxnSpLocks/>
          </p:cNvCxnSpPr>
          <p:nvPr/>
        </p:nvCxnSpPr>
        <p:spPr>
          <a:xfrm>
            <a:off x="3907735" y="3803374"/>
            <a:ext cx="3763617" cy="1212574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C07C13C9-90D4-084A-B169-D9FC076DD203}"/>
              </a:ext>
            </a:extLst>
          </p:cNvPr>
          <p:cNvSpPr txBox="1">
            <a:spLocks/>
          </p:cNvSpPr>
          <p:nvPr/>
        </p:nvSpPr>
        <p:spPr>
          <a:xfrm>
            <a:off x="7328451" y="5611983"/>
            <a:ext cx="2269435" cy="566843"/>
          </a:xfrm>
          <a:prstGeom prst="rect">
            <a:avLst/>
          </a:prstGeom>
        </p:spPr>
        <p:txBody>
          <a:bodyPr lIns="0" rIns="0" rtlCol="0"/>
          <a:lstStyle>
            <a:defPPr>
              <a:defRPr lang="en-US"/>
            </a:defPPr>
            <a:lvl1pPr indent="0" defTabSz="914354">
              <a:lnSpc>
                <a:spcPct val="100000"/>
              </a:lnSpc>
              <a:spcBef>
                <a:spcPts val="0"/>
              </a:spcBef>
              <a:buFont typeface="Arial"/>
              <a:buNone/>
              <a:defRPr sz="3200">
                <a:solidFill>
                  <a:srgbClr val="5F605F"/>
                </a:solidFill>
              </a:defRPr>
            </a:lvl1pPr>
            <a:lvl2pPr marL="685766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2942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120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298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474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652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8829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006" indent="-228589" defTabSz="914354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b="1" dirty="0" err="1"/>
              <a:t>Servidor</a:t>
            </a:r>
            <a:r>
              <a:rPr lang="en-US" b="1" dirty="0"/>
              <a:t> </a:t>
            </a:r>
          </a:p>
          <a:p>
            <a:pPr algn="ctr"/>
            <a:r>
              <a:rPr lang="en-US" sz="2800" b="1" dirty="0"/>
              <a:t>(IP: 1.1.1.1)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E95B9D-48BE-4F40-B392-590107AE0BC8}"/>
              </a:ext>
            </a:extLst>
          </p:cNvPr>
          <p:cNvCxnSpPr>
            <a:cxnSpLocks/>
          </p:cNvCxnSpPr>
          <p:nvPr/>
        </p:nvCxnSpPr>
        <p:spPr>
          <a:xfrm flipH="1" flipV="1">
            <a:off x="3747054" y="4141147"/>
            <a:ext cx="3670850" cy="1214626"/>
          </a:xfrm>
          <a:prstGeom prst="straightConnector1">
            <a:avLst/>
          </a:prstGeom>
          <a:ln w="444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E50709-D79E-CC42-BAB2-D01C7EE0F046}"/>
              </a:ext>
            </a:extLst>
          </p:cNvPr>
          <p:cNvSpPr txBox="1"/>
          <p:nvPr/>
        </p:nvSpPr>
        <p:spPr>
          <a:xfrm rot="20262470">
            <a:off x="4167464" y="1899191"/>
            <a:ext cx="217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www,ibm.com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76EE0A-0C4C-FB41-AE5C-B07AC4574245}"/>
              </a:ext>
            </a:extLst>
          </p:cNvPr>
          <p:cNvSpPr txBox="1"/>
          <p:nvPr/>
        </p:nvSpPr>
        <p:spPr>
          <a:xfrm rot="20262470">
            <a:off x="5039671" y="234976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1.1.1.1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D881B1-C9ED-9C41-A49B-E51FC40FEDD1}"/>
              </a:ext>
            </a:extLst>
          </p:cNvPr>
          <p:cNvSpPr txBox="1"/>
          <p:nvPr/>
        </p:nvSpPr>
        <p:spPr>
          <a:xfrm rot="1066720">
            <a:off x="5013451" y="4010309"/>
            <a:ext cx="14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Petici</a:t>
            </a:r>
            <a:r>
              <a:rPr lang="es-ES" dirty="0" err="1"/>
              <a:t>ón</a:t>
            </a:r>
            <a:r>
              <a:rPr lang="es-ES" dirty="0"/>
              <a:t> HTTP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63D7A1-9002-B94F-BAC0-FC9DF0E62458}"/>
              </a:ext>
            </a:extLst>
          </p:cNvPr>
          <p:cNvSpPr txBox="1"/>
          <p:nvPr/>
        </p:nvSpPr>
        <p:spPr>
          <a:xfrm rot="1066720">
            <a:off x="5029604" y="4409349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Respuesta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7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D3AFC5-5CDE-914B-908C-C1E9BB56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59" y="1559339"/>
            <a:ext cx="9968149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3E1F28-7D0C-4840-A70C-A104095C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00C8DF-F8B6-4EE3-AF24-BC08B3A305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92B2B8-D7A2-4EE7-B81A-8F3120E48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520" y="1413946"/>
            <a:ext cx="7349318" cy="48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2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8107158D-76CA-417C-BCD1-7C62BD36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12" y="788424"/>
            <a:ext cx="8247796" cy="54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48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11478</TotalTime>
  <Words>462</Words>
  <Application>Microsoft Macintosh PowerPoint</Application>
  <PresentationFormat>Widescreen</PresentationFormat>
  <Paragraphs>97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HelvNeue Light for IBM</vt:lpstr>
      <vt:lpstr>SalesforceSansRegular</vt:lpstr>
      <vt:lpstr>Trebuchet MS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Elementos Del Serverless</vt:lpstr>
      <vt:lpstr>PowerPoint Presentation</vt:lpstr>
      <vt:lpstr>Desarrollo Web y Móvil</vt:lpstr>
      <vt:lpstr>Procesamiento de datos</vt:lpstr>
      <vt:lpstr>Escenarios de conversación</vt:lpstr>
      <vt:lpstr>Cómputo cognitivo </vt:lpstr>
      <vt:lpstr>IoT</vt:lpstr>
      <vt:lpstr>Streaming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Strategy 2H ˈ18</dc:title>
  <dc:creator>Luis Gerardo Baeza Castro</dc:creator>
  <cp:lastModifiedBy>ISAAC YAEL CARRADA PALMEROS</cp:lastModifiedBy>
  <cp:revision>817</cp:revision>
  <dcterms:created xsi:type="dcterms:W3CDTF">2018-04-24T23:30:24Z</dcterms:created>
  <dcterms:modified xsi:type="dcterms:W3CDTF">2019-05-22T00:14:16Z</dcterms:modified>
</cp:coreProperties>
</file>